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</p:sldIdLst>
  <p:sldSz cx="9144000" cy="6858000" type="screen4x3"/>
  <p:notesSz cx="6797675" cy="9926638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F7F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테마 스타일 1 - 강조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8EC20E35-A176-4012-BC5E-935CFFF8708E}" styleName="보통 스타일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202B0CA-FC54-4496-8BCA-5EF66A818D29}" styleName="어두운 스타일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9D7B26C5-4107-4FEC-AEDC-1716B250A1EF}" styleName="밝은 스타일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816" y="2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0020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1804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18921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89196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16839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56629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669475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43533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061514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27410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28395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97441-817F-43FC-B923-C826CC558A29}" type="datetimeFigureOut">
              <a:rPr lang="ko-KR" altLang="en-US" smtClean="0"/>
              <a:pPr/>
              <a:t>2018-03-15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4552DC-AC20-47A1-9CD7-CB23716932B3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66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직선 연결선 10"/>
          <p:cNvCxnSpPr/>
          <p:nvPr/>
        </p:nvCxnSpPr>
        <p:spPr>
          <a:xfrm flipH="1">
            <a:off x="3612161" y="1633678"/>
            <a:ext cx="6483" cy="18759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직선 연결선 12"/>
          <p:cNvCxnSpPr/>
          <p:nvPr/>
        </p:nvCxnSpPr>
        <p:spPr>
          <a:xfrm>
            <a:off x="3927302" y="1633678"/>
            <a:ext cx="1623932" cy="43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/>
          <p:nvPr/>
        </p:nvCxnSpPr>
        <p:spPr>
          <a:xfrm>
            <a:off x="3927302" y="3502327"/>
            <a:ext cx="16239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직선 연결선 24"/>
          <p:cNvCxnSpPr/>
          <p:nvPr/>
        </p:nvCxnSpPr>
        <p:spPr>
          <a:xfrm flipV="1">
            <a:off x="2392755" y="3840796"/>
            <a:ext cx="1225889" cy="57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직선 연결선 26"/>
          <p:cNvCxnSpPr/>
          <p:nvPr/>
        </p:nvCxnSpPr>
        <p:spPr>
          <a:xfrm>
            <a:off x="3618644" y="3840796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/>
          <p:nvPr/>
        </p:nvCxnSpPr>
        <p:spPr>
          <a:xfrm>
            <a:off x="2392755" y="5136940"/>
            <a:ext cx="1225889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연결선 32"/>
          <p:cNvCxnSpPr/>
          <p:nvPr/>
        </p:nvCxnSpPr>
        <p:spPr>
          <a:xfrm>
            <a:off x="3927302" y="3840796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>
          <a:xfrm>
            <a:off x="3927302" y="3840796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직선 연결선 36"/>
          <p:cNvCxnSpPr/>
          <p:nvPr/>
        </p:nvCxnSpPr>
        <p:spPr>
          <a:xfrm>
            <a:off x="3927302" y="5136940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>
            <a:off x="7382182" y="3826036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직선 연결선 44"/>
          <p:cNvCxnSpPr/>
          <p:nvPr/>
        </p:nvCxnSpPr>
        <p:spPr>
          <a:xfrm flipV="1">
            <a:off x="1751126" y="5358216"/>
            <a:ext cx="1867518" cy="906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/>
          <p:cNvCxnSpPr/>
          <p:nvPr/>
        </p:nvCxnSpPr>
        <p:spPr>
          <a:xfrm>
            <a:off x="3618644" y="5358216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/>
          <p:cNvCxnSpPr/>
          <p:nvPr/>
        </p:nvCxnSpPr>
        <p:spPr>
          <a:xfrm>
            <a:off x="3927302" y="5358216"/>
            <a:ext cx="2088232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직선 연결선 53"/>
          <p:cNvCxnSpPr/>
          <p:nvPr/>
        </p:nvCxnSpPr>
        <p:spPr>
          <a:xfrm>
            <a:off x="3927302" y="5358216"/>
            <a:ext cx="0" cy="57606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직사각형 89"/>
          <p:cNvSpPr/>
          <p:nvPr/>
        </p:nvSpPr>
        <p:spPr>
          <a:xfrm>
            <a:off x="3930983" y="1640538"/>
            <a:ext cx="494375" cy="35225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>
                <a:solidFill>
                  <a:schemeClr val="tx1"/>
                </a:solidFill>
              </a:rPr>
              <a:t>네파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2732310" y="5367278"/>
            <a:ext cx="862598" cy="40310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bg1"/>
                </a:solidFill>
              </a:rPr>
              <a:t>수미가 </a:t>
            </a:r>
            <a:endParaRPr lang="en-US" altLang="ko-KR" sz="11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chemeClr val="bg1"/>
                </a:solidFill>
              </a:rPr>
              <a:t>구 아카데미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04" name="직사각형 103"/>
          <p:cNvSpPr/>
          <p:nvPr/>
        </p:nvSpPr>
        <p:spPr>
          <a:xfrm>
            <a:off x="3927302" y="4757023"/>
            <a:ext cx="615820" cy="37991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b="1" dirty="0" smtClean="0">
                <a:solidFill>
                  <a:schemeClr val="bg1"/>
                </a:solidFill>
              </a:rPr>
              <a:t>중앙</a:t>
            </a:r>
            <a:endParaRPr lang="en-US" altLang="ko-KR" sz="1000" b="1" dirty="0" smtClean="0">
              <a:solidFill>
                <a:schemeClr val="bg1"/>
              </a:solidFill>
            </a:endParaRPr>
          </a:p>
          <a:p>
            <a:pPr algn="ctr"/>
            <a:r>
              <a:rPr lang="ko-KR" altLang="en-US" sz="1000" b="1" dirty="0" smtClean="0">
                <a:solidFill>
                  <a:schemeClr val="bg1"/>
                </a:solidFill>
              </a:rPr>
              <a:t>파출소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cxnSp>
        <p:nvCxnSpPr>
          <p:cNvPr id="121" name="직선 연결선 120"/>
          <p:cNvCxnSpPr/>
          <p:nvPr/>
        </p:nvCxnSpPr>
        <p:spPr>
          <a:xfrm>
            <a:off x="2392755" y="3502327"/>
            <a:ext cx="1243425" cy="72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직선 연결선 122"/>
          <p:cNvCxnSpPr/>
          <p:nvPr/>
        </p:nvCxnSpPr>
        <p:spPr>
          <a:xfrm>
            <a:off x="1863075" y="3846542"/>
            <a:ext cx="900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6" name="직사각형 135"/>
          <p:cNvSpPr/>
          <p:nvPr/>
        </p:nvSpPr>
        <p:spPr>
          <a:xfrm>
            <a:off x="5856640" y="1634114"/>
            <a:ext cx="499973" cy="46679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엘리트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교복</a:t>
            </a:r>
            <a:endParaRPr lang="ko-KR" altLang="en-US" sz="800" dirty="0">
              <a:solidFill>
                <a:schemeClr val="tx1"/>
              </a:solidFill>
            </a:endParaRPr>
          </a:p>
        </p:txBody>
      </p:sp>
      <p:cxnSp>
        <p:nvCxnSpPr>
          <p:cNvPr id="1041" name="직선 연결선 1040"/>
          <p:cNvCxnSpPr/>
          <p:nvPr/>
        </p:nvCxnSpPr>
        <p:spPr>
          <a:xfrm>
            <a:off x="5982766" y="5136940"/>
            <a:ext cx="139941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4" name="직선 연결선 1053"/>
          <p:cNvCxnSpPr/>
          <p:nvPr/>
        </p:nvCxnSpPr>
        <p:spPr>
          <a:xfrm flipV="1">
            <a:off x="2371970" y="1628767"/>
            <a:ext cx="1246674" cy="24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7" name="직선 연결선 146"/>
          <p:cNvCxnSpPr/>
          <p:nvPr/>
        </p:nvCxnSpPr>
        <p:spPr>
          <a:xfrm>
            <a:off x="3927302" y="1612743"/>
            <a:ext cx="0" cy="189954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직선 연결선 150"/>
          <p:cNvCxnSpPr/>
          <p:nvPr/>
        </p:nvCxnSpPr>
        <p:spPr>
          <a:xfrm>
            <a:off x="5551234" y="1629995"/>
            <a:ext cx="0" cy="187962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3" name="직선 연결선 152"/>
          <p:cNvCxnSpPr/>
          <p:nvPr/>
        </p:nvCxnSpPr>
        <p:spPr>
          <a:xfrm>
            <a:off x="2371970" y="1629995"/>
            <a:ext cx="0" cy="187233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5" name="직선 연결선 154"/>
          <p:cNvCxnSpPr/>
          <p:nvPr/>
        </p:nvCxnSpPr>
        <p:spPr>
          <a:xfrm flipH="1">
            <a:off x="5863704" y="1634115"/>
            <a:ext cx="10756" cy="186821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7" name="직선 연결선 156"/>
          <p:cNvCxnSpPr/>
          <p:nvPr/>
        </p:nvCxnSpPr>
        <p:spPr>
          <a:xfrm>
            <a:off x="7382182" y="1628767"/>
            <a:ext cx="0" cy="18808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7" name="직선 연결선 1056"/>
          <p:cNvCxnSpPr/>
          <p:nvPr/>
        </p:nvCxnSpPr>
        <p:spPr>
          <a:xfrm>
            <a:off x="2392755" y="3846542"/>
            <a:ext cx="0" cy="129039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9" name="직선 연결선 1058"/>
          <p:cNvCxnSpPr/>
          <p:nvPr/>
        </p:nvCxnSpPr>
        <p:spPr>
          <a:xfrm flipH="1">
            <a:off x="1391648" y="3846542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1" name="직선 연결선 1060"/>
          <p:cNvCxnSpPr/>
          <p:nvPr/>
        </p:nvCxnSpPr>
        <p:spPr>
          <a:xfrm>
            <a:off x="2183736" y="3840796"/>
            <a:ext cx="0" cy="12961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4" name="직선 연결선 1063"/>
          <p:cNvCxnSpPr/>
          <p:nvPr/>
        </p:nvCxnSpPr>
        <p:spPr>
          <a:xfrm>
            <a:off x="1391648" y="3846542"/>
            <a:ext cx="0" cy="129039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6" name="직선 연결선 1065"/>
          <p:cNvCxnSpPr/>
          <p:nvPr/>
        </p:nvCxnSpPr>
        <p:spPr>
          <a:xfrm flipH="1">
            <a:off x="1391648" y="5136941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0" name="직선 연결선 1069"/>
          <p:cNvCxnSpPr/>
          <p:nvPr/>
        </p:nvCxnSpPr>
        <p:spPr>
          <a:xfrm>
            <a:off x="7734352" y="1629995"/>
            <a:ext cx="720080" cy="41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2" name="직선 연결선 1071"/>
          <p:cNvCxnSpPr/>
          <p:nvPr/>
        </p:nvCxnSpPr>
        <p:spPr>
          <a:xfrm>
            <a:off x="7734352" y="1629995"/>
            <a:ext cx="0" cy="350978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0" name="직선 연결선 1079"/>
          <p:cNvCxnSpPr/>
          <p:nvPr/>
        </p:nvCxnSpPr>
        <p:spPr>
          <a:xfrm>
            <a:off x="7734352" y="5136941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2" name="직선 연결선 1081"/>
          <p:cNvCxnSpPr/>
          <p:nvPr/>
        </p:nvCxnSpPr>
        <p:spPr>
          <a:xfrm>
            <a:off x="6015534" y="5362747"/>
            <a:ext cx="1366648" cy="45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4" name="직선 연결선 1083"/>
          <p:cNvCxnSpPr/>
          <p:nvPr/>
        </p:nvCxnSpPr>
        <p:spPr>
          <a:xfrm>
            <a:off x="7382182" y="5367278"/>
            <a:ext cx="0" cy="5670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6" name="직선 연결선 1085"/>
          <p:cNvCxnSpPr/>
          <p:nvPr/>
        </p:nvCxnSpPr>
        <p:spPr>
          <a:xfrm>
            <a:off x="7734352" y="5362747"/>
            <a:ext cx="720080" cy="453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2" name="직선 연결선 191"/>
          <p:cNvCxnSpPr/>
          <p:nvPr/>
        </p:nvCxnSpPr>
        <p:spPr>
          <a:xfrm>
            <a:off x="7734352" y="5367278"/>
            <a:ext cx="0" cy="5670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5" name="직선 연결선 194"/>
          <p:cNvCxnSpPr/>
          <p:nvPr/>
        </p:nvCxnSpPr>
        <p:spPr>
          <a:xfrm>
            <a:off x="1221754" y="3840796"/>
            <a:ext cx="0" cy="129614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7" name="직선 연결선 196"/>
          <p:cNvCxnSpPr/>
          <p:nvPr/>
        </p:nvCxnSpPr>
        <p:spPr>
          <a:xfrm flipH="1">
            <a:off x="789706" y="3840796"/>
            <a:ext cx="4320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9" name="직선 연결선 198"/>
          <p:cNvCxnSpPr/>
          <p:nvPr/>
        </p:nvCxnSpPr>
        <p:spPr>
          <a:xfrm>
            <a:off x="789706" y="3840796"/>
            <a:ext cx="0" cy="129614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1" name="직선 연결선 200"/>
          <p:cNvCxnSpPr/>
          <p:nvPr/>
        </p:nvCxnSpPr>
        <p:spPr>
          <a:xfrm flipH="1">
            <a:off x="789706" y="5136941"/>
            <a:ext cx="43204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7" name="직선 연결선 206"/>
          <p:cNvCxnSpPr/>
          <p:nvPr/>
        </p:nvCxnSpPr>
        <p:spPr>
          <a:xfrm flipH="1">
            <a:off x="789706" y="5367278"/>
            <a:ext cx="9614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9" name="직선 연결선 208"/>
          <p:cNvCxnSpPr/>
          <p:nvPr/>
        </p:nvCxnSpPr>
        <p:spPr>
          <a:xfrm>
            <a:off x="789706" y="5367278"/>
            <a:ext cx="0" cy="56700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1" name="직선 연결선 210"/>
          <p:cNvCxnSpPr/>
          <p:nvPr/>
        </p:nvCxnSpPr>
        <p:spPr>
          <a:xfrm>
            <a:off x="677568" y="6191182"/>
            <a:ext cx="7848872" cy="0"/>
          </a:xfrm>
          <a:prstGeom prst="line">
            <a:avLst/>
          </a:prstGeom>
          <a:ln w="254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6" name="직사각형 215"/>
          <p:cNvSpPr/>
          <p:nvPr/>
        </p:nvSpPr>
        <p:spPr>
          <a:xfrm>
            <a:off x="3262044" y="6248937"/>
            <a:ext cx="2384076" cy="32558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>
                <a:solidFill>
                  <a:srgbClr val="002060"/>
                </a:solidFill>
              </a:rPr>
              <a:t>동빈내항</a:t>
            </a:r>
            <a:endParaRPr lang="ko-KR" altLang="en-US" sz="2000" b="1" dirty="0">
              <a:solidFill>
                <a:srgbClr val="002060"/>
              </a:solidFill>
            </a:endParaRPr>
          </a:p>
        </p:txBody>
      </p:sp>
      <p:sp>
        <p:nvSpPr>
          <p:cNvPr id="249" name="직사각형 248"/>
          <p:cNvSpPr/>
          <p:nvPr/>
        </p:nvSpPr>
        <p:spPr>
          <a:xfrm>
            <a:off x="7734352" y="1639138"/>
            <a:ext cx="792088" cy="609672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>
                <a:solidFill>
                  <a:schemeClr val="tx1"/>
                </a:solidFill>
              </a:rPr>
              <a:t>중앙</a:t>
            </a:r>
            <a:endParaRPr lang="en-US" altLang="ko-KR" sz="1200" b="1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1200" b="1" dirty="0" err="1" smtClean="0">
                <a:solidFill>
                  <a:schemeClr val="tx1"/>
                </a:solidFill>
              </a:rPr>
              <a:t>아트홀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cxnSp>
        <p:nvCxnSpPr>
          <p:cNvPr id="218" name="직선 연결선 217"/>
          <p:cNvCxnSpPr/>
          <p:nvPr/>
        </p:nvCxnSpPr>
        <p:spPr>
          <a:xfrm flipV="1">
            <a:off x="2183736" y="2606976"/>
            <a:ext cx="0" cy="89535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4" name="직선 연결선 223"/>
          <p:cNvCxnSpPr/>
          <p:nvPr/>
        </p:nvCxnSpPr>
        <p:spPr>
          <a:xfrm>
            <a:off x="789706" y="2606976"/>
            <a:ext cx="0" cy="90264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6" name="직선 연결선 225"/>
          <p:cNvCxnSpPr/>
          <p:nvPr/>
        </p:nvCxnSpPr>
        <p:spPr>
          <a:xfrm flipV="1">
            <a:off x="2183736" y="1639138"/>
            <a:ext cx="0" cy="71768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8" name="직선 연결선 227"/>
          <p:cNvCxnSpPr/>
          <p:nvPr/>
        </p:nvCxnSpPr>
        <p:spPr>
          <a:xfrm flipH="1">
            <a:off x="789706" y="1628767"/>
            <a:ext cx="13940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0" name="직선 연결선 229"/>
          <p:cNvCxnSpPr/>
          <p:nvPr/>
        </p:nvCxnSpPr>
        <p:spPr>
          <a:xfrm>
            <a:off x="789706" y="1628767"/>
            <a:ext cx="0" cy="7280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2" name="직선 연결선 231"/>
          <p:cNvCxnSpPr/>
          <p:nvPr/>
        </p:nvCxnSpPr>
        <p:spPr>
          <a:xfrm>
            <a:off x="789706" y="2356822"/>
            <a:ext cx="13940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6" name="직사각형 265"/>
          <p:cNvSpPr/>
          <p:nvPr/>
        </p:nvSpPr>
        <p:spPr>
          <a:xfrm>
            <a:off x="783771" y="1628503"/>
            <a:ext cx="486645" cy="384866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>
                <a:solidFill>
                  <a:schemeClr val="tx1"/>
                </a:solidFill>
              </a:rPr>
              <a:t>뚜레쥬르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cxnSp>
        <p:nvCxnSpPr>
          <p:cNvPr id="234" name="직선 연결선 233"/>
          <p:cNvCxnSpPr/>
          <p:nvPr/>
        </p:nvCxnSpPr>
        <p:spPr>
          <a:xfrm flipV="1">
            <a:off x="1221754" y="2606976"/>
            <a:ext cx="0" cy="894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6" name="직선 연결선 235"/>
          <p:cNvCxnSpPr/>
          <p:nvPr/>
        </p:nvCxnSpPr>
        <p:spPr>
          <a:xfrm flipV="1">
            <a:off x="1391648" y="2606976"/>
            <a:ext cx="0" cy="894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2" name="직선 연결선 241"/>
          <p:cNvCxnSpPr/>
          <p:nvPr/>
        </p:nvCxnSpPr>
        <p:spPr>
          <a:xfrm flipV="1">
            <a:off x="789706" y="2606976"/>
            <a:ext cx="432048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5" name="직선 연결선 244"/>
          <p:cNvCxnSpPr/>
          <p:nvPr/>
        </p:nvCxnSpPr>
        <p:spPr>
          <a:xfrm flipV="1">
            <a:off x="789706" y="3512285"/>
            <a:ext cx="432048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2" name="직선 연결선 251"/>
          <p:cNvCxnSpPr/>
          <p:nvPr/>
        </p:nvCxnSpPr>
        <p:spPr>
          <a:xfrm>
            <a:off x="1391648" y="2606976"/>
            <a:ext cx="79208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6" name="직선 연결선 255"/>
          <p:cNvCxnSpPr/>
          <p:nvPr/>
        </p:nvCxnSpPr>
        <p:spPr>
          <a:xfrm>
            <a:off x="1391648" y="3500984"/>
            <a:ext cx="792088" cy="134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1" name="직사각형 290"/>
          <p:cNvSpPr/>
          <p:nvPr/>
        </p:nvSpPr>
        <p:spPr>
          <a:xfrm>
            <a:off x="346957" y="3156915"/>
            <a:ext cx="417245" cy="68962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>
                <a:solidFill>
                  <a:srgbClr val="002060"/>
                </a:solidFill>
              </a:rPr>
              <a:t>불종로</a:t>
            </a:r>
            <a:endParaRPr lang="ko-KR" altLang="en-US" sz="2000" b="1" dirty="0">
              <a:solidFill>
                <a:srgbClr val="002060"/>
              </a:solidFill>
            </a:endParaRPr>
          </a:p>
        </p:txBody>
      </p:sp>
      <p:sp>
        <p:nvSpPr>
          <p:cNvPr id="292" name="직사각형 291"/>
          <p:cNvSpPr/>
          <p:nvPr/>
        </p:nvSpPr>
        <p:spPr>
          <a:xfrm>
            <a:off x="7054827" y="1252833"/>
            <a:ext cx="952766" cy="25463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000" b="1" dirty="0" err="1" smtClean="0">
                <a:solidFill>
                  <a:srgbClr val="002060"/>
                </a:solidFill>
              </a:rPr>
              <a:t>육거리</a:t>
            </a:r>
            <a:endParaRPr lang="ko-KR" altLang="en-US" sz="2000" b="1" dirty="0">
              <a:solidFill>
                <a:srgbClr val="002060"/>
              </a:solidFill>
            </a:endParaRPr>
          </a:p>
        </p:txBody>
      </p:sp>
      <p:cxnSp>
        <p:nvCxnSpPr>
          <p:cNvPr id="259" name="직선 연결선 258"/>
          <p:cNvCxnSpPr/>
          <p:nvPr/>
        </p:nvCxnSpPr>
        <p:spPr>
          <a:xfrm>
            <a:off x="789706" y="1172752"/>
            <a:ext cx="139403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1" name="직선 연결선 260"/>
          <p:cNvCxnSpPr/>
          <p:nvPr/>
        </p:nvCxnSpPr>
        <p:spPr>
          <a:xfrm flipV="1">
            <a:off x="2183736" y="1082742"/>
            <a:ext cx="0" cy="900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5" name="직선 연결선 264"/>
          <p:cNvCxnSpPr/>
          <p:nvPr/>
        </p:nvCxnSpPr>
        <p:spPr>
          <a:xfrm>
            <a:off x="2371970" y="1172752"/>
            <a:ext cx="122293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8" name="직선 연결선 267"/>
          <p:cNvCxnSpPr/>
          <p:nvPr/>
        </p:nvCxnSpPr>
        <p:spPr>
          <a:xfrm>
            <a:off x="3866546" y="1172752"/>
            <a:ext cx="3515636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2" name="직선 연결선 271"/>
          <p:cNvCxnSpPr/>
          <p:nvPr/>
        </p:nvCxnSpPr>
        <p:spPr>
          <a:xfrm>
            <a:off x="2383797" y="895167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8" name="직선 연결선 277"/>
          <p:cNvCxnSpPr/>
          <p:nvPr/>
        </p:nvCxnSpPr>
        <p:spPr>
          <a:xfrm flipV="1">
            <a:off x="3866546" y="1033959"/>
            <a:ext cx="0" cy="13879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2" name="직선 연결선 281"/>
          <p:cNvCxnSpPr/>
          <p:nvPr/>
        </p:nvCxnSpPr>
        <p:spPr>
          <a:xfrm flipV="1">
            <a:off x="7382182" y="992732"/>
            <a:ext cx="0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4" name="직선 연결선 283"/>
          <p:cNvCxnSpPr/>
          <p:nvPr/>
        </p:nvCxnSpPr>
        <p:spPr>
          <a:xfrm>
            <a:off x="7734352" y="1172752"/>
            <a:ext cx="72008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6" name="직선 연결선 285"/>
          <p:cNvCxnSpPr/>
          <p:nvPr/>
        </p:nvCxnSpPr>
        <p:spPr>
          <a:xfrm flipV="1">
            <a:off x="7734352" y="992732"/>
            <a:ext cx="0" cy="180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8" name="직선 연결선 287"/>
          <p:cNvCxnSpPr/>
          <p:nvPr/>
        </p:nvCxnSpPr>
        <p:spPr>
          <a:xfrm flipV="1">
            <a:off x="3594908" y="1033959"/>
            <a:ext cx="0" cy="1387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9" name="직선 연결선 298"/>
          <p:cNvCxnSpPr/>
          <p:nvPr/>
        </p:nvCxnSpPr>
        <p:spPr>
          <a:xfrm flipV="1">
            <a:off x="2371970" y="1082742"/>
            <a:ext cx="0" cy="900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1" name="직선 연결선 300"/>
          <p:cNvCxnSpPr/>
          <p:nvPr/>
        </p:nvCxnSpPr>
        <p:spPr>
          <a:xfrm>
            <a:off x="7382182" y="992732"/>
            <a:ext cx="0" cy="900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3" name="직선 연결선 302"/>
          <p:cNvCxnSpPr/>
          <p:nvPr/>
        </p:nvCxnSpPr>
        <p:spPr>
          <a:xfrm flipV="1">
            <a:off x="789706" y="1082742"/>
            <a:ext cx="0" cy="900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4" name="TextBox 303"/>
          <p:cNvSpPr txBox="1"/>
          <p:nvPr/>
        </p:nvSpPr>
        <p:spPr>
          <a:xfrm>
            <a:off x="1092800" y="227221"/>
            <a:ext cx="6879770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붙임 </a:t>
            </a:r>
            <a:r>
              <a:rPr lang="en-US" altLang="ko-KR" b="1" dirty="0" smtClean="0"/>
              <a:t>1) </a:t>
            </a:r>
            <a:r>
              <a:rPr lang="ko-KR" altLang="en-US" sz="2600" b="1" dirty="0" smtClean="0"/>
              <a:t>포항문화예술창작지구 창작공간 예정지</a:t>
            </a:r>
            <a:endParaRPr lang="ko-KR" altLang="en-US" sz="2600" b="1" dirty="0"/>
          </a:p>
        </p:txBody>
      </p:sp>
      <p:sp>
        <p:nvSpPr>
          <p:cNvPr id="339" name="직사각형 338"/>
          <p:cNvSpPr/>
          <p:nvPr/>
        </p:nvSpPr>
        <p:spPr>
          <a:xfrm>
            <a:off x="4448101" y="2971422"/>
            <a:ext cx="1103242" cy="532238"/>
          </a:xfrm>
          <a:prstGeom prst="rect">
            <a:avLst/>
          </a:prstGeom>
          <a:solidFill>
            <a:schemeClr val="bg1"/>
          </a:solidFill>
          <a:ln w="28575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100" b="1" dirty="0" smtClean="0">
                <a:solidFill>
                  <a:schemeClr val="tx1"/>
                </a:solidFill>
              </a:rPr>
              <a:t>북경 주차장</a:t>
            </a:r>
            <a:endParaRPr lang="ko-KR" altLang="en-US" sz="1100" b="1" dirty="0">
              <a:solidFill>
                <a:schemeClr val="tx1"/>
              </a:solidFill>
            </a:endParaRPr>
          </a:p>
        </p:txBody>
      </p:sp>
      <p:sp>
        <p:nvSpPr>
          <p:cNvPr id="343" name="직사각형 342"/>
          <p:cNvSpPr/>
          <p:nvPr/>
        </p:nvSpPr>
        <p:spPr>
          <a:xfrm>
            <a:off x="6942265" y="1634784"/>
            <a:ext cx="439917" cy="37594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우리은행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03" name="직사각형 102"/>
          <p:cNvSpPr/>
          <p:nvPr/>
        </p:nvSpPr>
        <p:spPr>
          <a:xfrm>
            <a:off x="3140076" y="1780822"/>
            <a:ext cx="480710" cy="1365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06" name="직사각형 105"/>
          <p:cNvSpPr/>
          <p:nvPr/>
        </p:nvSpPr>
        <p:spPr>
          <a:xfrm>
            <a:off x="3143692" y="1914201"/>
            <a:ext cx="480710" cy="181721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 smtClean="0">
                <a:solidFill>
                  <a:schemeClr val="bg1"/>
                </a:solidFill>
              </a:rPr>
              <a:t>2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08" name="직사각형 107"/>
          <p:cNvSpPr/>
          <p:nvPr/>
        </p:nvSpPr>
        <p:spPr>
          <a:xfrm>
            <a:off x="3143692" y="2100146"/>
            <a:ext cx="480710" cy="136530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09" name="직사각형 108"/>
          <p:cNvSpPr/>
          <p:nvPr/>
        </p:nvSpPr>
        <p:spPr>
          <a:xfrm>
            <a:off x="3143692" y="2232476"/>
            <a:ext cx="480710" cy="112835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10" name="직사각형 109"/>
          <p:cNvSpPr/>
          <p:nvPr/>
        </p:nvSpPr>
        <p:spPr>
          <a:xfrm>
            <a:off x="3138218" y="1639138"/>
            <a:ext cx="480710" cy="136530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1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12" name="직사각형 111"/>
          <p:cNvSpPr/>
          <p:nvPr/>
        </p:nvSpPr>
        <p:spPr>
          <a:xfrm>
            <a:off x="3142676" y="2496948"/>
            <a:ext cx="480710" cy="165202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13" name="직사각형 112"/>
          <p:cNvSpPr/>
          <p:nvPr/>
        </p:nvSpPr>
        <p:spPr>
          <a:xfrm>
            <a:off x="3140077" y="2669187"/>
            <a:ext cx="480710" cy="165201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14" name="직사각형 113"/>
          <p:cNvSpPr/>
          <p:nvPr/>
        </p:nvSpPr>
        <p:spPr>
          <a:xfrm>
            <a:off x="3142453" y="2816770"/>
            <a:ext cx="480710" cy="181721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15" name="직사각형 114"/>
          <p:cNvSpPr/>
          <p:nvPr/>
        </p:nvSpPr>
        <p:spPr>
          <a:xfrm>
            <a:off x="3139585" y="3002637"/>
            <a:ext cx="480710" cy="181721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16" name="직사각형 115"/>
          <p:cNvSpPr/>
          <p:nvPr/>
        </p:nvSpPr>
        <p:spPr>
          <a:xfrm>
            <a:off x="3145343" y="3189360"/>
            <a:ext cx="480710" cy="165201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</a:rPr>
              <a:t>4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17" name="직사각형 116"/>
          <p:cNvSpPr/>
          <p:nvPr/>
        </p:nvSpPr>
        <p:spPr>
          <a:xfrm>
            <a:off x="3138218" y="3347084"/>
            <a:ext cx="480710" cy="165201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18" name="직사각형 117"/>
          <p:cNvSpPr/>
          <p:nvPr/>
        </p:nvSpPr>
        <p:spPr>
          <a:xfrm>
            <a:off x="2379151" y="3233965"/>
            <a:ext cx="328332" cy="266057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19" name="직사각형 118"/>
          <p:cNvSpPr/>
          <p:nvPr/>
        </p:nvSpPr>
        <p:spPr>
          <a:xfrm>
            <a:off x="3214678" y="3858035"/>
            <a:ext cx="403037" cy="266057"/>
          </a:xfrm>
          <a:prstGeom prst="rect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2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20" name="직사각형 119"/>
          <p:cNvSpPr/>
          <p:nvPr/>
        </p:nvSpPr>
        <p:spPr>
          <a:xfrm>
            <a:off x="2786050" y="3859394"/>
            <a:ext cx="471268" cy="266057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6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24" name="직사각형 123"/>
          <p:cNvSpPr/>
          <p:nvPr/>
        </p:nvSpPr>
        <p:spPr>
          <a:xfrm>
            <a:off x="2732310" y="3156802"/>
            <a:ext cx="397282" cy="354122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원룸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25" name="직사각형 124"/>
          <p:cNvSpPr/>
          <p:nvPr/>
        </p:nvSpPr>
        <p:spPr>
          <a:xfrm>
            <a:off x="5861825" y="2597043"/>
            <a:ext cx="589957" cy="401447"/>
          </a:xfrm>
          <a:prstGeom prst="rect">
            <a:avLst/>
          </a:prstGeom>
          <a:solidFill>
            <a:schemeClr val="bg1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14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26" name="직사각형 125"/>
          <p:cNvSpPr/>
          <p:nvPr/>
        </p:nvSpPr>
        <p:spPr>
          <a:xfrm>
            <a:off x="5856640" y="3022530"/>
            <a:ext cx="595390" cy="48385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smtClean="0">
                <a:solidFill>
                  <a:schemeClr val="tx1"/>
                </a:solidFill>
              </a:rPr>
              <a:t>원룸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28" name="직사각형 127"/>
          <p:cNvSpPr/>
          <p:nvPr/>
        </p:nvSpPr>
        <p:spPr>
          <a:xfrm>
            <a:off x="3284208" y="4967893"/>
            <a:ext cx="328332" cy="165202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29" name="직사각형 128"/>
          <p:cNvSpPr/>
          <p:nvPr/>
        </p:nvSpPr>
        <p:spPr>
          <a:xfrm>
            <a:off x="3249137" y="4133408"/>
            <a:ext cx="361165" cy="165202"/>
          </a:xfrm>
          <a:prstGeom prst="rect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3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30" name="직사각형 129"/>
          <p:cNvSpPr/>
          <p:nvPr/>
        </p:nvSpPr>
        <p:spPr>
          <a:xfrm>
            <a:off x="3049446" y="4319877"/>
            <a:ext cx="564480" cy="315526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smtClean="0">
                <a:solidFill>
                  <a:schemeClr val="tx1"/>
                </a:solidFill>
              </a:rPr>
              <a:t>갤러리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31" name="직사각형 130"/>
          <p:cNvSpPr/>
          <p:nvPr/>
        </p:nvSpPr>
        <p:spPr>
          <a:xfrm>
            <a:off x="3287070" y="4653242"/>
            <a:ext cx="328332" cy="150184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32" name="직사각형 131"/>
          <p:cNvSpPr/>
          <p:nvPr/>
        </p:nvSpPr>
        <p:spPr>
          <a:xfrm>
            <a:off x="3286428" y="4802309"/>
            <a:ext cx="328332" cy="165202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43" name="직사각형 142"/>
          <p:cNvSpPr/>
          <p:nvPr/>
        </p:nvSpPr>
        <p:spPr>
          <a:xfrm>
            <a:off x="3925218" y="3201582"/>
            <a:ext cx="522883" cy="292663"/>
          </a:xfrm>
          <a:prstGeom prst="rect">
            <a:avLst/>
          </a:prstGeom>
          <a:solidFill>
            <a:schemeClr val="bg1"/>
          </a:solidFill>
          <a:ln w="28575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11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48" name="직사각형 147"/>
          <p:cNvSpPr/>
          <p:nvPr/>
        </p:nvSpPr>
        <p:spPr>
          <a:xfrm>
            <a:off x="3931382" y="3853893"/>
            <a:ext cx="581660" cy="354122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000" dirty="0" err="1" smtClean="0">
                <a:solidFill>
                  <a:schemeClr val="tx1"/>
                </a:solidFill>
              </a:rPr>
              <a:t>아구찜</a:t>
            </a:r>
            <a:endParaRPr lang="ko-KR" altLang="en-US" sz="1000" dirty="0">
              <a:solidFill>
                <a:schemeClr val="tx1"/>
              </a:solidFill>
            </a:endParaRPr>
          </a:p>
        </p:txBody>
      </p:sp>
      <p:sp>
        <p:nvSpPr>
          <p:cNvPr id="152" name="직사각형 151"/>
          <p:cNvSpPr/>
          <p:nvPr/>
        </p:nvSpPr>
        <p:spPr>
          <a:xfrm>
            <a:off x="5144642" y="3846824"/>
            <a:ext cx="639826" cy="292663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10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60" name="직사각형 159"/>
          <p:cNvSpPr/>
          <p:nvPr/>
        </p:nvSpPr>
        <p:spPr>
          <a:xfrm>
            <a:off x="4463306" y="1635856"/>
            <a:ext cx="265879" cy="319125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1" name="직사각형 160"/>
          <p:cNvSpPr/>
          <p:nvPr/>
        </p:nvSpPr>
        <p:spPr>
          <a:xfrm>
            <a:off x="4768819" y="1639927"/>
            <a:ext cx="396447" cy="306570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4" name="직사각형 163"/>
          <p:cNvSpPr/>
          <p:nvPr/>
        </p:nvSpPr>
        <p:spPr>
          <a:xfrm>
            <a:off x="3933873" y="2214967"/>
            <a:ext cx="494375" cy="19815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5" name="직사각형 164"/>
          <p:cNvSpPr/>
          <p:nvPr/>
        </p:nvSpPr>
        <p:spPr>
          <a:xfrm>
            <a:off x="3928998" y="2420262"/>
            <a:ext cx="494375" cy="239764"/>
          </a:xfrm>
          <a:prstGeom prst="rect">
            <a:avLst/>
          </a:prstGeom>
          <a:solidFill>
            <a:srgbClr val="FF0000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66" name="직사각형 165"/>
          <p:cNvSpPr/>
          <p:nvPr/>
        </p:nvSpPr>
        <p:spPr>
          <a:xfrm>
            <a:off x="3931005" y="2678963"/>
            <a:ext cx="494375" cy="1801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8" name="직사각형 167"/>
          <p:cNvSpPr/>
          <p:nvPr/>
        </p:nvSpPr>
        <p:spPr>
          <a:xfrm>
            <a:off x="1391648" y="3145448"/>
            <a:ext cx="185335" cy="354123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70" name="직사각형 169"/>
          <p:cNvSpPr/>
          <p:nvPr/>
        </p:nvSpPr>
        <p:spPr>
          <a:xfrm>
            <a:off x="1703026" y="3318910"/>
            <a:ext cx="480710" cy="181721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01190" y="2678963"/>
            <a:ext cx="60627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 dirty="0" smtClean="0"/>
              <a:t>포항</a:t>
            </a:r>
            <a:endParaRPr lang="en-US" altLang="ko-KR" sz="1100" b="1" dirty="0" smtClean="0"/>
          </a:p>
          <a:p>
            <a:r>
              <a:rPr lang="ko-KR" altLang="en-US" sz="1100" b="1" dirty="0" smtClean="0"/>
              <a:t>주차장</a:t>
            </a:r>
            <a:endParaRPr lang="ko-KR" altLang="en-US" sz="1100" b="1" dirty="0"/>
          </a:p>
        </p:txBody>
      </p:sp>
      <p:sp>
        <p:nvSpPr>
          <p:cNvPr id="149" name="직사각형 148"/>
          <p:cNvSpPr/>
          <p:nvPr/>
        </p:nvSpPr>
        <p:spPr>
          <a:xfrm>
            <a:off x="5857793" y="2105776"/>
            <a:ext cx="506984" cy="466796"/>
          </a:xfrm>
          <a:prstGeom prst="rect">
            <a:avLst/>
          </a:prstGeom>
          <a:solidFill>
            <a:schemeClr val="bg1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애린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주차장</a:t>
            </a:r>
            <a:endParaRPr lang="en-US" altLang="ko-KR" sz="800" dirty="0" smtClean="0">
              <a:solidFill>
                <a:schemeClr val="tx1"/>
              </a:solidFill>
            </a:endParaRPr>
          </a:p>
        </p:txBody>
      </p:sp>
      <p:sp>
        <p:nvSpPr>
          <p:cNvPr id="173" name="직사각형 172"/>
          <p:cNvSpPr/>
          <p:nvPr/>
        </p:nvSpPr>
        <p:spPr>
          <a:xfrm>
            <a:off x="5199066" y="1646042"/>
            <a:ext cx="338714" cy="300454"/>
          </a:xfrm>
          <a:prstGeom prst="rect">
            <a:avLst/>
          </a:prstGeom>
          <a:solidFill>
            <a:schemeClr val="bg1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13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764202" y="1635856"/>
            <a:ext cx="661798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직선 연결선 37"/>
          <p:cNvCxnSpPr/>
          <p:nvPr/>
        </p:nvCxnSpPr>
        <p:spPr>
          <a:xfrm>
            <a:off x="764202" y="5139777"/>
            <a:ext cx="6617980" cy="0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직선 연결선 40"/>
          <p:cNvCxnSpPr/>
          <p:nvPr/>
        </p:nvCxnSpPr>
        <p:spPr>
          <a:xfrm>
            <a:off x="764202" y="1612743"/>
            <a:ext cx="35308" cy="3527034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직선 연결선 45"/>
          <p:cNvCxnSpPr/>
          <p:nvPr/>
        </p:nvCxnSpPr>
        <p:spPr>
          <a:xfrm>
            <a:off x="7382182" y="1646042"/>
            <a:ext cx="0" cy="3493735"/>
          </a:xfrm>
          <a:prstGeom prst="line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타원 47"/>
          <p:cNvSpPr/>
          <p:nvPr/>
        </p:nvSpPr>
        <p:spPr>
          <a:xfrm>
            <a:off x="3644889" y="3573016"/>
            <a:ext cx="230366" cy="216024"/>
          </a:xfrm>
          <a:prstGeom prst="ellips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4" name="직사각형 143"/>
          <p:cNvSpPr/>
          <p:nvPr/>
        </p:nvSpPr>
        <p:spPr>
          <a:xfrm>
            <a:off x="3929297" y="2007444"/>
            <a:ext cx="494375" cy="19815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69" name="직사각형 168"/>
          <p:cNvSpPr/>
          <p:nvPr/>
        </p:nvSpPr>
        <p:spPr>
          <a:xfrm>
            <a:off x="4532685" y="3848476"/>
            <a:ext cx="594333" cy="284951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71" name="직사각형 170"/>
          <p:cNvSpPr/>
          <p:nvPr/>
        </p:nvSpPr>
        <p:spPr>
          <a:xfrm>
            <a:off x="2395260" y="3856931"/>
            <a:ext cx="392984" cy="265863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smtClean="0">
                <a:solidFill>
                  <a:schemeClr val="tx1"/>
                </a:solidFill>
              </a:rPr>
              <a:t>`</a:t>
            </a:r>
            <a:endParaRPr lang="ko-KR" altLang="en-US" sz="1200" dirty="0">
              <a:solidFill>
                <a:schemeClr val="tx1"/>
              </a:solidFill>
            </a:endParaRPr>
          </a:p>
        </p:txBody>
      </p:sp>
      <p:cxnSp>
        <p:nvCxnSpPr>
          <p:cNvPr id="5" name="직선 연결선 4"/>
          <p:cNvCxnSpPr/>
          <p:nvPr/>
        </p:nvCxnSpPr>
        <p:spPr>
          <a:xfrm>
            <a:off x="6942265" y="2010732"/>
            <a:ext cx="0" cy="149889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직선 연결선 9"/>
          <p:cNvCxnSpPr/>
          <p:nvPr/>
        </p:nvCxnSpPr>
        <p:spPr>
          <a:xfrm flipV="1">
            <a:off x="6911848" y="3847557"/>
            <a:ext cx="452707" cy="38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>
            <a:off x="6733108" y="1657826"/>
            <a:ext cx="10746" cy="187171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직선 연결선 18"/>
          <p:cNvCxnSpPr/>
          <p:nvPr/>
        </p:nvCxnSpPr>
        <p:spPr>
          <a:xfrm>
            <a:off x="6928878" y="3840796"/>
            <a:ext cx="2987" cy="127508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연결선 25"/>
          <p:cNvCxnSpPr/>
          <p:nvPr/>
        </p:nvCxnSpPr>
        <p:spPr>
          <a:xfrm>
            <a:off x="6942265" y="3509622"/>
            <a:ext cx="439917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직선 연결선 31"/>
          <p:cNvCxnSpPr/>
          <p:nvPr/>
        </p:nvCxnSpPr>
        <p:spPr>
          <a:xfrm>
            <a:off x="6420199" y="3509622"/>
            <a:ext cx="311036" cy="77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연결선 43"/>
          <p:cNvCxnSpPr/>
          <p:nvPr/>
        </p:nvCxnSpPr>
        <p:spPr>
          <a:xfrm flipH="1" flipV="1">
            <a:off x="5875805" y="3845243"/>
            <a:ext cx="824806" cy="969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직선 연결선 52"/>
          <p:cNvCxnSpPr/>
          <p:nvPr/>
        </p:nvCxnSpPr>
        <p:spPr>
          <a:xfrm>
            <a:off x="6738481" y="3827646"/>
            <a:ext cx="0" cy="129453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6" name="직사각형 155"/>
          <p:cNvSpPr/>
          <p:nvPr/>
        </p:nvSpPr>
        <p:spPr>
          <a:xfrm>
            <a:off x="799509" y="5370418"/>
            <a:ext cx="613544" cy="280361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고려요양</a:t>
            </a:r>
            <a:endParaRPr lang="en-US" altLang="ko-KR" sz="800" dirty="0" smtClean="0">
              <a:solidFill>
                <a:schemeClr val="tx1"/>
              </a:solidFill>
            </a:endParaRPr>
          </a:p>
          <a:p>
            <a:pPr algn="ctr"/>
            <a:r>
              <a:rPr lang="ko-KR" altLang="en-US" sz="800" dirty="0" smtClean="0">
                <a:solidFill>
                  <a:schemeClr val="tx1"/>
                </a:solidFill>
              </a:rPr>
              <a:t>병</a:t>
            </a:r>
            <a:r>
              <a:rPr lang="ko-KR" altLang="en-US" sz="800" dirty="0">
                <a:solidFill>
                  <a:schemeClr val="tx1"/>
                </a:solidFill>
              </a:rPr>
              <a:t>원</a:t>
            </a:r>
          </a:p>
        </p:txBody>
      </p:sp>
      <p:sp>
        <p:nvSpPr>
          <p:cNvPr id="158" name="직사각형 157"/>
          <p:cNvSpPr/>
          <p:nvPr/>
        </p:nvSpPr>
        <p:spPr>
          <a:xfrm>
            <a:off x="7734352" y="5358216"/>
            <a:ext cx="720080" cy="576064"/>
          </a:xfrm>
          <a:prstGeom prst="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b="1" dirty="0" smtClean="0">
                <a:solidFill>
                  <a:schemeClr val="tx1"/>
                </a:solidFill>
              </a:rPr>
              <a:t>CGV</a:t>
            </a:r>
            <a:endParaRPr lang="ko-KR" altLang="en-US" sz="1200" b="1" dirty="0">
              <a:solidFill>
                <a:schemeClr val="tx1"/>
              </a:solidFill>
            </a:endParaRPr>
          </a:p>
        </p:txBody>
      </p:sp>
      <p:sp>
        <p:nvSpPr>
          <p:cNvPr id="140" name="직사각형 139"/>
          <p:cNvSpPr/>
          <p:nvPr/>
        </p:nvSpPr>
        <p:spPr>
          <a:xfrm>
            <a:off x="3140796" y="2329401"/>
            <a:ext cx="480710" cy="181721"/>
          </a:xfrm>
          <a:prstGeom prst="rect">
            <a:avLst/>
          </a:prstGeom>
          <a:solidFill>
            <a:schemeClr val="bg1"/>
          </a:solidFill>
          <a:ln w="19050"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b="1" dirty="0">
                <a:solidFill>
                  <a:schemeClr val="bg1"/>
                </a:solidFill>
              </a:rPr>
              <a:t>3</a:t>
            </a:r>
            <a:endParaRPr lang="ko-KR" altLang="en-US" sz="1100" b="1" dirty="0">
              <a:solidFill>
                <a:schemeClr val="bg1"/>
              </a:solidFill>
            </a:endParaRPr>
          </a:p>
        </p:txBody>
      </p:sp>
      <p:sp>
        <p:nvSpPr>
          <p:cNvPr id="141" name="직사각형 140"/>
          <p:cNvSpPr/>
          <p:nvPr/>
        </p:nvSpPr>
        <p:spPr>
          <a:xfrm>
            <a:off x="3933873" y="2857506"/>
            <a:ext cx="494375" cy="1801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42" name="직사각형 141"/>
          <p:cNvSpPr/>
          <p:nvPr/>
        </p:nvSpPr>
        <p:spPr>
          <a:xfrm>
            <a:off x="3937263" y="3009124"/>
            <a:ext cx="494375" cy="180138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200" dirty="0">
              <a:solidFill>
                <a:schemeClr val="tx1"/>
              </a:solidFill>
            </a:endParaRPr>
          </a:p>
        </p:txBody>
      </p:sp>
      <p:sp>
        <p:nvSpPr>
          <p:cNvPr id="150" name="직사각형 149"/>
          <p:cNvSpPr/>
          <p:nvPr/>
        </p:nvSpPr>
        <p:spPr>
          <a:xfrm>
            <a:off x="1605754" y="3862047"/>
            <a:ext cx="162672" cy="354123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59" name="직사각형 158"/>
          <p:cNvSpPr/>
          <p:nvPr/>
        </p:nvSpPr>
        <p:spPr>
          <a:xfrm>
            <a:off x="1419854" y="3861886"/>
            <a:ext cx="162672" cy="354123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67" name="직사각형 166"/>
          <p:cNvSpPr/>
          <p:nvPr/>
        </p:nvSpPr>
        <p:spPr>
          <a:xfrm>
            <a:off x="1882711" y="1838454"/>
            <a:ext cx="293845" cy="259188"/>
          </a:xfrm>
          <a:prstGeom prst="rect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5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72" name="직사각형 171"/>
          <p:cNvSpPr/>
          <p:nvPr/>
        </p:nvSpPr>
        <p:spPr>
          <a:xfrm>
            <a:off x="1888188" y="2107544"/>
            <a:ext cx="293845" cy="259188"/>
          </a:xfrm>
          <a:prstGeom prst="rect">
            <a:avLst/>
          </a:prstGeom>
          <a:solidFill>
            <a:srgbClr val="FF0000"/>
          </a:solidFill>
          <a:ln w="190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</a:rPr>
              <a:t>4</a:t>
            </a:r>
            <a:endParaRPr lang="ko-KR" altLang="en-US" sz="1000" b="1" dirty="0">
              <a:solidFill>
                <a:schemeClr val="bg1"/>
              </a:solidFill>
            </a:endParaRPr>
          </a:p>
        </p:txBody>
      </p:sp>
      <p:sp>
        <p:nvSpPr>
          <p:cNvPr id="175" name="직사각형 174"/>
          <p:cNvSpPr/>
          <p:nvPr/>
        </p:nvSpPr>
        <p:spPr>
          <a:xfrm>
            <a:off x="1888188" y="1625223"/>
            <a:ext cx="295547" cy="219496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176" name="직사각형 175"/>
          <p:cNvSpPr/>
          <p:nvPr/>
        </p:nvSpPr>
        <p:spPr>
          <a:xfrm>
            <a:off x="1791342" y="3863975"/>
            <a:ext cx="148085" cy="350843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  <p:sp>
        <p:nvSpPr>
          <p:cNvPr id="2" name="아래쪽 화살표 1"/>
          <p:cNvSpPr/>
          <p:nvPr/>
        </p:nvSpPr>
        <p:spPr>
          <a:xfrm>
            <a:off x="3644889" y="1380150"/>
            <a:ext cx="230366" cy="35482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815943" y="1262867"/>
            <a:ext cx="145435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200" b="1" dirty="0" err="1" smtClean="0"/>
              <a:t>꿈틀로</a:t>
            </a:r>
            <a:r>
              <a:rPr lang="ko-KR" altLang="en-US" sz="1200" b="1" dirty="0" smtClean="0"/>
              <a:t> </a:t>
            </a:r>
            <a:r>
              <a:rPr lang="ko-KR" altLang="en-US" sz="1200" b="1" dirty="0" err="1" smtClean="0"/>
              <a:t>메인입구</a:t>
            </a:r>
            <a:endParaRPr lang="ko-KR" altLang="en-US" sz="1200" b="1" dirty="0"/>
          </a:p>
        </p:txBody>
      </p:sp>
      <p:sp>
        <p:nvSpPr>
          <p:cNvPr id="146" name="직사각형 145"/>
          <p:cNvSpPr/>
          <p:nvPr/>
        </p:nvSpPr>
        <p:spPr>
          <a:xfrm>
            <a:off x="1960693" y="3857628"/>
            <a:ext cx="214314" cy="354123"/>
          </a:xfrm>
          <a:prstGeom prst="rect">
            <a:avLst/>
          </a:prstGeom>
          <a:solidFill>
            <a:schemeClr val="bg1"/>
          </a:solidFill>
          <a:ln w="190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935076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1987178"/>
              </p:ext>
            </p:extLst>
          </p:nvPr>
        </p:nvGraphicFramePr>
        <p:xfrm>
          <a:off x="700040" y="1628800"/>
          <a:ext cx="7632848" cy="3824634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504056"/>
                <a:gridCol w="864096"/>
                <a:gridCol w="936104"/>
                <a:gridCol w="1080120"/>
                <a:gridCol w="1224136"/>
                <a:gridCol w="3024336"/>
              </a:tblGrid>
              <a:tr h="512266">
                <a:tc>
                  <a:txBody>
                    <a:bodyPr/>
                    <a:lstStyle/>
                    <a:p>
                      <a:pPr algn="ctr" latinLnBrk="1"/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층수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평수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월세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보증금</a:t>
                      </a:r>
                      <a:endParaRPr lang="ko-KR" altLang="en-US" sz="1400" b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1" dirty="0" smtClean="0"/>
                        <a:t>비고</a:t>
                      </a:r>
                      <a:endParaRPr lang="ko-KR" altLang="en-US" sz="1400" b="1" dirty="0"/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층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50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평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/>
                        <a:t>60</a:t>
                      </a:r>
                      <a:r>
                        <a:rPr lang="ko-KR" altLang="en-US" sz="1400" b="0" dirty="0" smtClean="0"/>
                        <a:t>만원</a:t>
                      </a:r>
                      <a:endParaRPr lang="ko-KR" alt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/>
                        <a:t>1,000</a:t>
                      </a:r>
                      <a:r>
                        <a:rPr lang="ko-KR" altLang="en-US" sz="1400" b="0" dirty="0" smtClean="0"/>
                        <a:t>만원</a:t>
                      </a:r>
                      <a:endParaRPr lang="ko-KR" alt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altLang="ko-KR" sz="1400" b="0" dirty="0" smtClean="0"/>
                        <a:t>2</a:t>
                      </a:r>
                      <a:r>
                        <a:rPr lang="ko-KR" altLang="en-US" sz="1400" b="0" dirty="0" smtClean="0"/>
                        <a:t>개 공간으로 분리 활용 가능</a:t>
                      </a:r>
                      <a:endParaRPr lang="en-US" altLang="ko-KR" sz="1400" b="0" dirty="0" smtClean="0"/>
                    </a:p>
                    <a:p>
                      <a:r>
                        <a:rPr lang="en-US" altLang="ko-KR" sz="1400" b="0" dirty="0" smtClean="0"/>
                        <a:t>- </a:t>
                      </a:r>
                      <a:r>
                        <a:rPr lang="ko-KR" altLang="en-US" sz="1400" b="0" dirty="0" smtClean="0"/>
                        <a:t>현재 </a:t>
                      </a:r>
                      <a:r>
                        <a:rPr lang="ko-KR" altLang="en-US" sz="1400" b="0" dirty="0" err="1" smtClean="0"/>
                        <a:t>네일아트</a:t>
                      </a:r>
                      <a:r>
                        <a:rPr lang="ko-KR" altLang="en-US" sz="1400" b="0" dirty="0" smtClean="0"/>
                        <a:t> </a:t>
                      </a:r>
                      <a:endParaRPr lang="ko-KR" altLang="en-US" sz="1400" dirty="0"/>
                    </a:p>
                  </a:txBody>
                  <a:tcPr anchor="ctr"/>
                </a:tc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2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층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평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/>
                        <a:t>60</a:t>
                      </a:r>
                      <a:r>
                        <a:rPr lang="ko-KR" altLang="en-US" sz="1400" b="0" dirty="0" smtClean="0"/>
                        <a:t>만원</a:t>
                      </a:r>
                      <a:endParaRPr lang="ko-KR" alt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/>
                        <a:t>없음</a:t>
                      </a:r>
                      <a:endParaRPr lang="ko-KR" alt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en-US" altLang="ko-KR" sz="1400" b="0" dirty="0" smtClean="0"/>
                        <a:t>2</a:t>
                      </a:r>
                      <a:r>
                        <a:rPr lang="ko-KR" altLang="en-US" sz="1400" b="0" dirty="0" smtClean="0"/>
                        <a:t>개 공간으로 분리 활용 가능</a:t>
                      </a:r>
                      <a:endParaRPr lang="en-US" altLang="ko-KR" sz="1400" b="0" dirty="0" smtClean="0"/>
                    </a:p>
                    <a:p>
                      <a:pPr algn="l" latinLnBrk="1"/>
                      <a:r>
                        <a:rPr lang="ko-KR" altLang="en-US" sz="1400" b="0" dirty="0" smtClean="0"/>
                        <a:t>옥상 활용 가능</a:t>
                      </a:r>
                      <a:endParaRPr lang="ko-KR" altLang="en-US" sz="1400" b="0" dirty="0"/>
                    </a:p>
                  </a:txBody>
                  <a:tcPr anchor="ctr"/>
                </a:tc>
              </a:tr>
              <a:tr h="64807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3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층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8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평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/>
                        <a:t>25</a:t>
                      </a:r>
                      <a:r>
                        <a:rPr lang="ko-KR" altLang="en-US" sz="1400" b="0" dirty="0" smtClean="0"/>
                        <a:t>만원</a:t>
                      </a:r>
                      <a:endParaRPr lang="ko-KR" alt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dirty="0" smtClean="0"/>
                        <a:t>없음</a:t>
                      </a:r>
                      <a:endParaRPr lang="ko-KR" altLang="en-US" sz="1400" b="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0" dirty="0"/>
                    </a:p>
                  </a:txBody>
                  <a:tcPr anchor="ctr"/>
                </a:tc>
              </a:tr>
              <a:tr h="72008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층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20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평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latinLnBrk="1"/>
                      <a:endParaRPr lang="ko-KR" altLang="en-US" sz="1400" b="0" dirty="0"/>
                    </a:p>
                  </a:txBody>
                  <a:tcPr anchor="ctr"/>
                </a:tc>
              </a:tr>
              <a:tr h="576064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1" dirty="0" smtClean="0">
                          <a:solidFill>
                            <a:schemeClr val="tx1"/>
                          </a:solidFill>
                        </a:rPr>
                        <a:t>5</a:t>
                      </a:r>
                      <a:endParaRPr lang="ko-KR" altLang="en-US" sz="14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층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22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평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40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b="0" dirty="0" smtClean="0">
                          <a:solidFill>
                            <a:schemeClr val="tx1"/>
                          </a:solidFill>
                        </a:rPr>
                        <a:t>1,000</a:t>
                      </a:r>
                      <a:r>
                        <a:rPr lang="ko-KR" altLang="en-US" sz="1400" b="0" dirty="0" smtClean="0">
                          <a:solidFill>
                            <a:schemeClr val="tx1"/>
                          </a:solidFill>
                        </a:rPr>
                        <a:t>만원</a:t>
                      </a:r>
                      <a:endParaRPr lang="ko-KR" altLang="en-US" sz="14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400" b="0" dirty="0" smtClean="0"/>
                        <a:t>2</a:t>
                      </a:r>
                      <a:r>
                        <a:rPr lang="ko-KR" altLang="en-US" sz="1400" b="0" dirty="0" smtClean="0"/>
                        <a:t>개 공간으로 분리 활용 가능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554231" y="677448"/>
            <a:ext cx="8050217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b="1" dirty="0" smtClean="0"/>
              <a:t>붙임 </a:t>
            </a:r>
            <a:r>
              <a:rPr lang="en-US" altLang="ko-KR" b="1" dirty="0"/>
              <a:t>2</a:t>
            </a:r>
            <a:r>
              <a:rPr lang="en-US" altLang="ko-KR" b="1" dirty="0" smtClean="0"/>
              <a:t>) </a:t>
            </a:r>
            <a:r>
              <a:rPr lang="ko-KR" altLang="en-US" sz="2300" b="1" dirty="0" smtClean="0"/>
              <a:t>포항문화예술창작지구 창작공간 예정지 임대료</a:t>
            </a:r>
            <a:r>
              <a:rPr lang="en-US" altLang="ko-KR" sz="1600" b="1" dirty="0" smtClean="0"/>
              <a:t>(</a:t>
            </a:r>
            <a:r>
              <a:rPr lang="ko-KR" altLang="en-US" sz="1600" b="1" dirty="0" smtClean="0"/>
              <a:t>예상</a:t>
            </a:r>
            <a:r>
              <a:rPr lang="en-US" altLang="ko-KR" sz="1600" b="1" dirty="0" smtClean="0"/>
              <a:t>)</a:t>
            </a:r>
            <a:endParaRPr lang="ko-KR" altLang="en-US" sz="1600" b="1" dirty="0"/>
          </a:p>
        </p:txBody>
      </p:sp>
      <p:sp>
        <p:nvSpPr>
          <p:cNvPr id="2" name="TextBox 1"/>
          <p:cNvSpPr txBox="1"/>
          <p:nvPr/>
        </p:nvSpPr>
        <p:spPr>
          <a:xfrm>
            <a:off x="5174176" y="5611988"/>
            <a:ext cx="2998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※ </a:t>
            </a:r>
            <a:r>
              <a:rPr lang="en-US" altLang="ko-KR" sz="1400" b="1" dirty="0" smtClean="0"/>
              <a:t> </a:t>
            </a:r>
            <a:r>
              <a:rPr lang="ko-KR" altLang="en-US" sz="1400" b="1" dirty="0" smtClean="0"/>
              <a:t>위 내용은 조정 가능하며</a:t>
            </a:r>
            <a:endParaRPr lang="en-US" altLang="ko-KR" sz="1400" b="1" dirty="0" smtClean="0"/>
          </a:p>
          <a:p>
            <a:r>
              <a:rPr lang="ko-KR" altLang="en-US" sz="1400" b="1" dirty="0" smtClean="0"/>
              <a:t>    일부 점포는 중개 수수료가 있음</a:t>
            </a:r>
            <a:endParaRPr lang="ko-KR" altLang="en-US" sz="1400" b="1" dirty="0"/>
          </a:p>
        </p:txBody>
      </p:sp>
    </p:spTree>
    <p:extLst>
      <p:ext uri="{BB962C8B-B14F-4D97-AF65-F5344CB8AC3E}">
        <p14:creationId xmlns:p14="http://schemas.microsoft.com/office/powerpoint/2010/main" val="2857692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1190</TotalTime>
  <Words>145</Words>
  <Application>Microsoft Office PowerPoint</Application>
  <PresentationFormat>화면 슬라이드 쇼(4:3)</PresentationFormat>
  <Paragraphs>82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130</cp:revision>
  <cp:lastPrinted>2016-10-06T01:03:05Z</cp:lastPrinted>
  <dcterms:created xsi:type="dcterms:W3CDTF">2016-09-19T01:19:28Z</dcterms:created>
  <dcterms:modified xsi:type="dcterms:W3CDTF">2018-03-15T13:41:22Z</dcterms:modified>
</cp:coreProperties>
</file>